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4"/>
  </p:notesMasterIdLst>
  <p:sldIdLst>
    <p:sldId id="376" r:id="rId2"/>
    <p:sldId id="293" r:id="rId3"/>
    <p:sldId id="294" r:id="rId4"/>
    <p:sldId id="261" r:id="rId5"/>
    <p:sldId id="295" r:id="rId6"/>
    <p:sldId id="301" r:id="rId7"/>
    <p:sldId id="302" r:id="rId8"/>
    <p:sldId id="297" r:id="rId9"/>
    <p:sldId id="299" r:id="rId10"/>
    <p:sldId id="380" r:id="rId11"/>
    <p:sldId id="381" r:id="rId12"/>
    <p:sldId id="38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/>
    <p:restoredTop sz="95439" autoAdjust="0"/>
  </p:normalViewPr>
  <p:slideViewPr>
    <p:cSldViewPr snapToGrid="0" snapToObjects="1">
      <p:cViewPr>
        <p:scale>
          <a:sx n="92" d="100"/>
          <a:sy n="92" d="100"/>
        </p:scale>
        <p:origin x="7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D89A-6D57-1B44-AB80-3CA40B8DDCC0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CE51-D584-A54E-9E4B-574214F3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Evaluation</a:t>
            </a:r>
            <a:r>
              <a:rPr lang="en-US" baseline="0" dirty="0" smtClean="0"/>
              <a:t> by survey studies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evaluation of color, flavor, odor</a:t>
            </a:r>
            <a:r>
              <a:rPr lang="en-US" baseline="0" dirty="0" smtClean="0"/>
              <a:t> and </a:t>
            </a:r>
            <a:r>
              <a:rPr lang="en-US" dirty="0" smtClean="0"/>
              <a:t>viscosity should</a:t>
            </a:r>
            <a:r>
              <a:rPr lang="en-US" baseline="0" dirty="0" smtClean="0"/>
              <a:t> be carried by formulation chemist (pharmaceutical investigators).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While </a:t>
            </a:r>
            <a:r>
              <a:rPr lang="en-US" dirty="0" smtClean="0"/>
              <a:t>taste should</a:t>
            </a:r>
            <a:r>
              <a:rPr lang="en-US" baseline="0" dirty="0" smtClean="0"/>
              <a:t> be</a:t>
            </a:r>
            <a:r>
              <a:rPr lang="en-US" dirty="0" smtClean="0"/>
              <a:t> evaluate by a panel</a:t>
            </a:r>
            <a:r>
              <a:rPr lang="en-US" baseline="0" dirty="0" smtClean="0"/>
              <a:t> of </a:t>
            </a:r>
            <a:r>
              <a:rPr lang="en-US" dirty="0" smtClean="0"/>
              <a:t>unbiased (coded or blind study)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Add item 2 and item 1 to item 3 previously heated to 30C to 35C and stir to complete solution.</a:t>
            </a:r>
          </a:p>
          <a:p>
            <a:r>
              <a:rPr lang="en-US" dirty="0" smtClean="0"/>
              <a:t>2. Separately dissolve item 4 in item 6.</a:t>
            </a:r>
          </a:p>
          <a:p>
            <a:r>
              <a:rPr lang="en-US" dirty="0" smtClean="0"/>
              <a:t>3. Separately dissolve item 5 in the first portion of item 7. 8 bubble through the solution for 30 minutes and then filter.</a:t>
            </a:r>
          </a:p>
          <a:p>
            <a:r>
              <a:rPr lang="en-US" dirty="0" smtClean="0"/>
              <a:t>4. Pool together solutions of steps 1 and 2. And cautiously add solution in step 3 with stirring.</a:t>
            </a:r>
          </a:p>
          <a:p>
            <a:r>
              <a:rPr lang="en-US" dirty="0" smtClean="0"/>
              <a:t>5. Bring to volume with item 7. Mix and let item 8 bubble through the solution for 30 minutes.</a:t>
            </a:r>
          </a:p>
          <a:p>
            <a:r>
              <a:rPr lang="en-US" dirty="0" smtClean="0"/>
              <a:t>6. Check and adjust pH to 6.5 to 7.2 with item 9 or 10.</a:t>
            </a:r>
          </a:p>
          <a:p>
            <a:r>
              <a:rPr lang="en-US" dirty="0" smtClean="0"/>
              <a:t>7. Filter the solution through a 0.15-</a:t>
            </a:r>
            <a:r>
              <a:rPr lang="en-US" b="1" dirty="0" smtClean="0"/>
              <a:t>m</a:t>
            </a:r>
            <a:r>
              <a:rPr lang="en-US" dirty="0" smtClean="0"/>
              <a:t>m Sartorius filter and collect filtrate in a glass container.</a:t>
            </a:r>
          </a:p>
          <a:p>
            <a:r>
              <a:rPr lang="en-US" dirty="0" smtClean="0"/>
              <a:t>8. Fill into ampoules under N2 atmosphere through a 0.22-</a:t>
            </a:r>
            <a:r>
              <a:rPr lang="en-US" b="1" dirty="0" smtClean="0"/>
              <a:t>m</a:t>
            </a:r>
            <a:r>
              <a:rPr lang="en-US" dirty="0" smtClean="0"/>
              <a:t>m filter.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A661-5DBC-AA43-AFC7-4E75B23CD91E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838"/>
            <a:ext cx="91440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8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5857-5687-2D4C-898A-49C24CA21E16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1D9E-D57F-2347-8635-98279C8D05D7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3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886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53C-F16C-2240-9391-ED9F5F71AAFB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23AA-55FA-094D-9F19-BE12E64947A9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EFA9-2EF6-564D-A721-A63013BD754D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9CC2-072A-DD4C-8505-ADE3B878FC02}" type="datetime1">
              <a:rPr lang="en-GB" smtClean="0"/>
              <a:t>29/12/2018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6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7EA-7D4B-7443-8F6F-E48F4B8F0700}" type="datetime1">
              <a:rPr lang="en-GB" smtClean="0"/>
              <a:t>29/12/2018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C257-92D9-0840-9EE3-1E8CF98C1DC5}" type="datetime1">
              <a:rPr lang="en-GB" smtClean="0"/>
              <a:t>29/12/2018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7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DADF-C6A3-204E-B422-4A6ADD70D266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1F0-7FF2-604F-8A2F-52C26ACE5774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53" y="20529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5CB4-AF10-B941-820F-9B9A7B9F303F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2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685800" y="440740"/>
            <a:ext cx="7358063" cy="146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/>
              <a:t>Industrial Pharmacy II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029904"/>
            <a:ext cx="7358063" cy="15359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87517" indent="0" algn="ctr">
              <a:lnSpc>
                <a:spcPct val="50000"/>
              </a:lnSpc>
              <a:buNone/>
              <a:defRPr/>
            </a:pPr>
            <a:endParaRPr lang="en-US" dirty="0" smtClean="0"/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By</a:t>
            </a:r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Dr. Mohammed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Sabbar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7517" indent="0" algn="ctr">
              <a:lnSpc>
                <a:spcPct val="50000"/>
              </a:lnSpc>
              <a:buNone/>
              <a:defRPr/>
            </a:pP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Oct.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8271" y="5160954"/>
            <a:ext cx="440075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C00000"/>
                </a:solidFill>
              </a:rPr>
              <a:t>http://</a:t>
            </a:r>
            <a:r>
              <a:rPr lang="en-US" sz="4000" b="1" dirty="0" err="1">
                <a:ln/>
                <a:solidFill>
                  <a:srgbClr val="C00000"/>
                </a:solidFill>
              </a:rPr>
              <a:t>bit.do</a:t>
            </a:r>
            <a:r>
              <a:rPr lang="en-US" sz="4000" b="1" dirty="0">
                <a:ln/>
                <a:solidFill>
                  <a:srgbClr val="C00000"/>
                </a:solidFill>
              </a:rPr>
              <a:t>/ex2a6</a:t>
            </a:r>
          </a:p>
        </p:txBody>
      </p:sp>
      <p:pic>
        <p:nvPicPr>
          <p:cNvPr id="7" name="Picture 2" descr="R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691" y="4408121"/>
            <a:ext cx="2082077" cy="20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regulation or registration protocol</a:t>
            </a:r>
          </a:p>
          <a:p>
            <a:r>
              <a:rPr lang="en-US" dirty="0" smtClean="0"/>
              <a:t>Mostly as in Pharmacopoeia 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7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88669"/>
            <a:ext cx="138501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USP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63" y="706005"/>
            <a:ext cx="5059262" cy="565034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67" y="0"/>
            <a:ext cx="270163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817" y="0"/>
            <a:ext cx="422030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370" y="1078349"/>
            <a:ext cx="79965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-Product Characteristics such as (sweetening agents, Viscosity control, Appearance)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370" y="1861946"/>
            <a:ext cx="172858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Viscosity control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2370" y="2453469"/>
            <a:ext cx="691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sucrose or </a:t>
            </a:r>
            <a:r>
              <a:rPr lang="en-US" dirty="0" err="1" smtClean="0"/>
              <a:t>polyvinylpyrrolidone</a:t>
            </a:r>
            <a:r>
              <a:rPr lang="en-US" dirty="0" smtClean="0"/>
              <a:t> or cellulosic polymers like MC &amp; CMC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00134" y="2827169"/>
            <a:ext cx="38477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 aware from complexation with drug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496" y="3826708"/>
            <a:ext cx="85151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Flavors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6615" y="5342367"/>
            <a:ext cx="38477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 aware from complexation with drug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048" y="3698159"/>
            <a:ext cx="4213610" cy="29549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3981" y="4378067"/>
            <a:ext cx="301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flavoring should be carried in diluted samples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21942" y="3883096"/>
            <a:ext cx="248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Selection and evaluation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3981" y="3196501"/>
            <a:ext cx="394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Evaluation by viscometers or </a:t>
            </a:r>
            <a:r>
              <a:rPr lang="en-US" dirty="0" err="1" smtClean="0"/>
              <a:t>rheometer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7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370" y="1078349"/>
            <a:ext cx="79965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-Product Characteristics such as (sweetening agents, Viscosity control, Appearance)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370" y="1861946"/>
            <a:ext cx="131098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Appearance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7996" y="2761693"/>
            <a:ext cx="3442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Colour match with flavor</a:t>
            </a:r>
          </a:p>
          <a:p>
            <a:r>
              <a:rPr lang="en-US" dirty="0" smtClean="0"/>
              <a:t>                            Clarity is important</a:t>
            </a:r>
            <a:endParaRPr lang="en-US" dirty="0"/>
          </a:p>
          <a:p>
            <a:r>
              <a:rPr lang="en-US" dirty="0" smtClean="0"/>
              <a:t>Green or blue to mint</a:t>
            </a:r>
          </a:p>
          <a:p>
            <a:r>
              <a:rPr lang="en-US" dirty="0" smtClean="0"/>
              <a:t>Red to berry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3538" y="4420371"/>
            <a:ext cx="62283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-Stability  (Chemical &amp; Physical)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2370" y="5164783"/>
            <a:ext cx="116525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- Chemical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2370" y="5686515"/>
            <a:ext cx="105693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- Physical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30031" y="5698726"/>
            <a:ext cx="371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Color, flavor, odor, viscosity and taste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89019" y="4884398"/>
            <a:ext cx="404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out the shelf life of the products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22648" y="6374139"/>
            <a:ext cx="380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Integrity of sealing (cap and container)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78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4687" y="1079451"/>
            <a:ext cx="4646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Manufacturing considerations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2432" y="1682054"/>
            <a:ext cx="259826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Like? </a:t>
            </a:r>
          </a:p>
          <a:p>
            <a:r>
              <a:rPr lang="en-US" dirty="0" smtClean="0"/>
              <a:t>-Raw materials</a:t>
            </a:r>
          </a:p>
          <a:p>
            <a:r>
              <a:rPr lang="en-US" dirty="0" smtClean="0"/>
              <a:t>-Equipments</a:t>
            </a:r>
          </a:p>
          <a:p>
            <a:r>
              <a:rPr lang="en-US" dirty="0" smtClean="0"/>
              <a:t>-Compounding Procedure</a:t>
            </a:r>
          </a:p>
          <a:p>
            <a:r>
              <a:rPr lang="en-US" dirty="0" smtClean="0"/>
              <a:t>-Packaging 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2432" y="3436381"/>
            <a:ext cx="151217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Raw materials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2742" y="4176160"/>
            <a:ext cx="813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Guarantee the spec. such as identity, purity, uniformity, freedom from MO contamination before going to manufacturing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6738" y="4966873"/>
            <a:ext cx="293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necessaries like PS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2742" y="5533283"/>
            <a:ext cx="8380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1-Water should </a:t>
            </a:r>
            <a:r>
              <a:rPr lang="en-US" dirty="0"/>
              <a:t>m</a:t>
            </a:r>
            <a:r>
              <a:rPr lang="en-US" dirty="0" smtClean="0"/>
              <a:t>eet the USP of purified water prepared by distillation or ion exchange</a:t>
            </a:r>
          </a:p>
          <a:p>
            <a:r>
              <a:rPr lang="en-US" dirty="0" smtClean="0"/>
              <a:t>2-Sterilized water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2742" y="6374139"/>
            <a:ext cx="109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aids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80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6117" y="1140714"/>
            <a:ext cx="130231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Equipments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8139" y="1758383"/>
            <a:ext cx="791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Mixing tanks equipped with agitators, measuring devices for small and large amounts of solids and liquids, filtration systems for clarity or sterilization,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8494" y="2707839"/>
            <a:ext cx="605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Tanks usually polished with stainless steel and jacketed for …….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3980" y="4249426"/>
            <a:ext cx="27720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 ware from contamination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117" y="3419079"/>
            <a:ext cx="7060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 of liquids into portable tanks should be by pumping (or gravity)</a:t>
            </a:r>
          </a:p>
          <a:p>
            <a:r>
              <a:rPr lang="en-US" dirty="0" smtClean="0"/>
              <a:t>Distance between tanks should be minimum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3980" y="5177462"/>
            <a:ext cx="611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equipments should be easily disassemble, clean and sanitize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6117" y="1140714"/>
            <a:ext cx="252962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Compounding procedure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8494" y="2707839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Concentrated solution by slow dissolvement may need heat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117" y="3892305"/>
            <a:ext cx="320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solutions of two solvent???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82" y="1917126"/>
            <a:ext cx="840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Dilute solutions are rapidly prepared by charging the solute to solvent and agitating until solution is homogenous.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8494" y="3222202"/>
            <a:ext cx="634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 of small concentrations of solids should priory prepared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323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775" y="1"/>
            <a:ext cx="933368" cy="897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117" y="1140714"/>
            <a:ext cx="1119154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0529" y="2295667"/>
            <a:ext cx="20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Containers and caps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5927" y="3187070"/>
            <a:ext cx="3062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?1 glass or plastic</a:t>
            </a:r>
          </a:p>
          <a:p>
            <a:r>
              <a:rPr lang="en-US" dirty="0" smtClean="0"/>
              <a:t>?2 Amber or white or colorless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65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7" b="17747"/>
          <a:stretch/>
        </p:blipFill>
        <p:spPr>
          <a:xfrm>
            <a:off x="384465" y="651163"/>
            <a:ext cx="8413172" cy="63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737" y="301570"/>
            <a:ext cx="835440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Diazepam Injection</a:t>
            </a:r>
          </a:p>
          <a:p>
            <a:pPr algn="ctr"/>
            <a:r>
              <a:rPr lang="en-US" sz="2000" dirty="0"/>
              <a:t>Bill of Materials          (Batch Size 1 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Item    </a:t>
            </a:r>
            <a:r>
              <a:rPr lang="en-US" sz="2000" dirty="0"/>
              <a:t>Material    </a:t>
            </a:r>
            <a:r>
              <a:rPr lang="en-US" sz="2000" dirty="0" err="1"/>
              <a:t>Qty</a:t>
            </a:r>
            <a:r>
              <a:rPr lang="en-US" sz="2000" dirty="0"/>
              <a:t> </a:t>
            </a:r>
          </a:p>
          <a:p>
            <a:r>
              <a:rPr lang="en-US" sz="2000" dirty="0">
                <a:solidFill>
                  <a:srgbClr val="660066"/>
                </a:solidFill>
              </a:rPr>
              <a:t>1/ Diazepam, USP 5.00 g   </a:t>
            </a:r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 smtClean="0">
                <a:solidFill>
                  <a:srgbClr val="660066"/>
                </a:solidFill>
              </a:rPr>
              <a:t>2</a:t>
            </a:r>
            <a:r>
              <a:rPr lang="en-US" sz="2000" dirty="0">
                <a:solidFill>
                  <a:srgbClr val="660066"/>
                </a:solidFill>
              </a:rPr>
              <a:t>/ Benzoic acid 1.00 g   </a:t>
            </a:r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 smtClean="0">
                <a:solidFill>
                  <a:srgbClr val="660066"/>
                </a:solidFill>
              </a:rPr>
              <a:t>3</a:t>
            </a:r>
            <a:r>
              <a:rPr lang="en-US" sz="2000" dirty="0">
                <a:solidFill>
                  <a:srgbClr val="660066"/>
                </a:solidFill>
              </a:rPr>
              <a:t>/ Alcohol absolute, USP 100.00 g</a:t>
            </a:r>
          </a:p>
          <a:p>
            <a:r>
              <a:rPr lang="en-US" sz="2000" dirty="0">
                <a:solidFill>
                  <a:srgbClr val="FF0000"/>
                </a:solidFill>
              </a:rPr>
              <a:t>4/ Propylene glycol 400.00 </a:t>
            </a:r>
            <a:r>
              <a:rPr lang="en-US" sz="2000" dirty="0" smtClean="0">
                <a:solidFill>
                  <a:srgbClr val="FF0000"/>
                </a:solidFill>
              </a:rPr>
              <a:t>g   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5</a:t>
            </a:r>
            <a:r>
              <a:rPr lang="en-US" sz="2000" dirty="0">
                <a:solidFill>
                  <a:srgbClr val="0000FF"/>
                </a:solidFill>
              </a:rPr>
              <a:t>/ Sodium benzoate 49.00 </a:t>
            </a:r>
            <a:r>
              <a:rPr lang="en-US" sz="2000" dirty="0" smtClean="0">
                <a:solidFill>
                  <a:srgbClr val="0000FF"/>
                </a:solidFill>
              </a:rPr>
              <a:t>g 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6</a:t>
            </a:r>
            <a:r>
              <a:rPr lang="en-US" sz="2000" dirty="0">
                <a:solidFill>
                  <a:srgbClr val="FF0000"/>
                </a:solidFill>
              </a:rPr>
              <a:t>/ Benzyl alcohol 15.00 g</a:t>
            </a:r>
          </a:p>
          <a:p>
            <a:r>
              <a:rPr lang="en-US" sz="2000" dirty="0">
                <a:solidFill>
                  <a:srgbClr val="0000FF"/>
                </a:solidFill>
              </a:rPr>
              <a:t>7/ Water for injection, USP QS to 1.00 L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/ Nitrogen gas, NF QS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cy    </a:t>
            </a:r>
          </a:p>
          <a:p>
            <a:r>
              <a:rPr lang="en-US" sz="2000" dirty="0" smtClean="0"/>
              <a:t>9</a:t>
            </a:r>
            <a:r>
              <a:rPr lang="en-US" sz="2000" dirty="0"/>
              <a:t>/ Sodium hydroxide for pH adjustment QS </a:t>
            </a:r>
            <a:r>
              <a:rPr lang="en-US" sz="2000" dirty="0" smtClean="0"/>
              <a:t>mL     </a:t>
            </a:r>
          </a:p>
          <a:p>
            <a:r>
              <a:rPr lang="en-US" sz="2000" dirty="0" smtClean="0"/>
              <a:t>10</a:t>
            </a:r>
            <a:r>
              <a:rPr lang="en-US" sz="2000" dirty="0"/>
              <a:t>/ Hydrochloric acid for pH adjustment QS </a:t>
            </a:r>
            <a:r>
              <a:rPr lang="en-US" sz="2000" dirty="0" smtClean="0"/>
              <a:t>mL</a:t>
            </a:r>
          </a:p>
          <a:p>
            <a:endParaRPr lang="en-US" sz="2000" dirty="0"/>
          </a:p>
          <a:p>
            <a:r>
              <a:rPr lang="en-US" sz="2000" dirty="0"/>
              <a:t>Manufacturing Directions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Note: The following operations must be carried out under aseptic conditions. All containers and filters must be sterilized. The equipment that cannot be sterilized must be washed with 3% solution of benzyl alcohol and rinsed with sterilized water. Protect the solution from light. If directions are not followed strictly, diazepam may crystallize out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pharma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 pharmacy" id="{30FC45C0-7480-234C-B019-2770A382AA33}" vid="{599681AB-1CAE-3D44-A3A7-597F5842C1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pharmacy</Template>
  <TotalTime>63131</TotalTime>
  <Words>698</Words>
  <Application>Microsoft Macintosh PowerPoint</Application>
  <PresentationFormat>On-screen Show (4:3)</PresentationFormat>
  <Paragraphs>102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Gill Sans</vt:lpstr>
      <vt:lpstr>Arial</vt:lpstr>
      <vt:lpstr>1 pharmacy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Assurances</vt:lpstr>
      <vt:lpstr>USP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Pharmacy II</dc:title>
  <dc:creator>Mohammed Al-Lami</dc:creator>
  <cp:lastModifiedBy>Dr. Mohammed Sabbar</cp:lastModifiedBy>
  <cp:revision>171</cp:revision>
  <dcterms:created xsi:type="dcterms:W3CDTF">2015-09-30T18:11:50Z</dcterms:created>
  <dcterms:modified xsi:type="dcterms:W3CDTF">2018-12-28T22:05:37Z</dcterms:modified>
</cp:coreProperties>
</file>